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93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94B81-EFCD-4D66-85F2-7F8B75FA45A0}" type="datetimeFigureOut">
              <a:rPr lang="uk-UA" smtClean="0"/>
              <a:pPr/>
              <a:t>28.01.2015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08B2-47D1-4CA9-A1D2-F81DDF9F726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623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643050"/>
            <a:ext cx="8460432" cy="2428892"/>
          </a:xfrm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uk-UA" sz="4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ОЦІНКА</a:t>
            </a:r>
            <a:br>
              <a:rPr lang="uk-UA" sz="4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</a:br>
            <a:r>
              <a:rPr lang="uk-UA" sz="44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                   ДОКАЗІВ судом</a:t>
            </a:r>
            <a:r>
              <a:rPr lang="uk-UA" sz="40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		</a:t>
            </a:r>
            <a:br>
              <a:rPr lang="uk-UA" sz="40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</a:br>
            <a:r>
              <a:rPr lang="uk-UA" sz="40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uk-UA" sz="3600" dirty="0" smtClean="0">
                <a:solidFill>
                  <a:schemeClr val="accent5">
                    <a:lumMod val="75000"/>
                  </a:schemeClr>
                </a:solidFill>
                <a:latin typeface="Constantia" pitchFamily="18" charset="0"/>
              </a:rPr>
              <a:t>У  КРИМІНАЛЬНОМУ  ПРОВАДЖЕННІ</a:t>
            </a:r>
            <a:endParaRPr lang="uk-UA" sz="3600" dirty="0">
              <a:solidFill>
                <a:schemeClr val="accent5">
                  <a:lumMod val="75000"/>
                </a:schemeClr>
              </a:solidFill>
              <a:latin typeface="Constant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71736" y="4572008"/>
            <a:ext cx="5816688" cy="1665304"/>
          </a:xfrm>
          <a:ln>
            <a:noFill/>
          </a:ln>
        </p:spPr>
        <p:txBody>
          <a:bodyPr>
            <a:normAutofit/>
          </a:bodyPr>
          <a:lstStyle/>
          <a:p>
            <a:pPr algn="r"/>
            <a:r>
              <a:rPr lang="uk-UA" sz="2000" b="1" dirty="0" smtClean="0">
                <a:solidFill>
                  <a:srgbClr val="FFFF00"/>
                </a:solidFill>
              </a:rPr>
              <a:t>НАДІЯ  </a:t>
            </a:r>
            <a:r>
              <a:rPr lang="uk-UA" sz="2000" b="1" dirty="0" err="1" smtClean="0">
                <a:solidFill>
                  <a:srgbClr val="FFFF00"/>
                </a:solidFill>
              </a:rPr>
              <a:t>СТЕФАНІВ</a:t>
            </a:r>
            <a:endParaRPr lang="uk-UA" sz="2000" b="1" dirty="0" smtClean="0">
              <a:solidFill>
                <a:srgbClr val="FFFF00"/>
              </a:solidFill>
            </a:endParaRPr>
          </a:p>
          <a:p>
            <a:pPr algn="r"/>
            <a:r>
              <a:rPr lang="uk-UA" sz="2000" b="1" dirty="0" smtClean="0">
                <a:solidFill>
                  <a:srgbClr val="FFFF00"/>
                </a:solidFill>
              </a:rPr>
              <a:t>СУДДЯ  АПЕЛЯЦІЙНОГО СУДУ</a:t>
            </a:r>
          </a:p>
          <a:p>
            <a:pPr algn="r"/>
            <a:r>
              <a:rPr lang="uk-UA" sz="2000" b="1" dirty="0" smtClean="0">
                <a:solidFill>
                  <a:srgbClr val="FFFF00"/>
                </a:solidFill>
              </a:rPr>
              <a:t>ІВАНО-ФРАНКІВСЬКОЇ ОБЛАСТІ</a:t>
            </a:r>
          </a:p>
          <a:p>
            <a:endParaRPr lang="uk-UA" dirty="0" smtClean="0">
              <a:solidFill>
                <a:srgbClr val="002060"/>
              </a:solidFill>
            </a:endParaRPr>
          </a:p>
        </p:txBody>
      </p:sp>
      <p:pic>
        <p:nvPicPr>
          <p:cNvPr id="6" name="Picture 2" descr="C:\Documents and Settings\abramchukov\Мои документы\My Received Files\Карп'як Богдан Вячеславович\герб суд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3347864" cy="2711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</a:t>
            </a:r>
            <a:r>
              <a:rPr lang="uk-UA" smtClean="0"/>
              <a:t>за </a:t>
            </a:r>
            <a:r>
              <a:rPr lang="uk-UA" smtClean="0"/>
              <a:t>увагу !</a:t>
            </a:r>
            <a:endParaRPr lang="uk-UA" dirty="0"/>
          </a:p>
        </p:txBody>
      </p:sp>
      <p:pic>
        <p:nvPicPr>
          <p:cNvPr id="4" name="Picture 17" descr="MCBD05878_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96946" y="2022792"/>
            <a:ext cx="3150108" cy="38633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900" i="1" dirty="0" smtClean="0">
                <a:solidFill>
                  <a:srgbClr val="FFFF00"/>
                </a:solidFill>
                <a:effectLst/>
              </a:rPr>
              <a:t>Правила оцінки доказів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жоден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доказ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має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наперед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встановленої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сили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тлумачення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сумнівів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користь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обвинуваченого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з точки зору  належності, допустимості, достовірності</a:t>
            </a:r>
          </a:p>
          <a:p>
            <a:pPr>
              <a:buNone/>
            </a:pP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з точки зору достатності та взаємозв’язку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rgbClr val="FFFF00"/>
                </a:solidFill>
              </a:rPr>
              <a:t>СТАНДАРТИ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ЄВРОПЕЙСЬКА КОНВЕНЦІЯ ПРО ЗАХИСТ ПРАВ ЛЮДИНИ І ОСНОВОПОЛОЖНИХ СВОБОД -  </a:t>
            </a:r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ст</a:t>
            </a:r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. 6</a:t>
            </a: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Конституція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У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країни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обвинувачення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може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ґрунтуватися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доказах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одержаних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незаконним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шляхом»-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ч</a:t>
            </a:r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. 3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ст. 62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Принцип верховенства права – ст</a:t>
            </a:r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8 КПК</a:t>
            </a: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Умови оцінки доказів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НЕОБХІДНІСТЬ:</a:t>
            </a:r>
          </a:p>
          <a:p>
            <a:pPr algn="ctr">
              <a:buNone/>
            </a:pP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формування внутрішнього переконання</a:t>
            </a:r>
          </a:p>
          <a:p>
            <a:pPr>
              <a:buNone/>
            </a:pP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всебічного, повного і неупередженого розгляду всіх обставин кримінального провадження в їх сукупності</a:t>
            </a:r>
          </a:p>
          <a:p>
            <a:pPr>
              <a:buNone/>
            </a:pP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керуватися законом</a:t>
            </a:r>
            <a:endParaRPr lang="uk-UA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Допустимий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доказ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отриманий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у порядку,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встановленому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КПК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дотримання прав і основоположних свобод людини </a:t>
            </a:r>
          </a:p>
          <a:p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наслідки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недопустимості</a:t>
            </a: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може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бути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використаний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при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прийнятті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процесуальних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рішень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не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може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посилатися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суд при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ухваленні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судового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рішення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Процес оцінки доказів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питання достовірності доказу суд вирішує в </a:t>
            </a:r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</a:rPr>
              <a:t>нарадчій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кімнаті </a:t>
            </a:r>
          </a:p>
          <a:p>
            <a:pPr>
              <a:buNone/>
            </a:pP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випадку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очевидної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недопустимості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доказу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під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час судового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розгляду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дослідження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кожного –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оцінка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сукупності</a:t>
            </a:r>
            <a:endParaRPr lang="uk-UA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Рішення ЄСПЛ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докази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повинні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бути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одержані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способом,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який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гарантує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право на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справедливий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 суд</a:t>
            </a: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Стаття 6 ЄКПЛ</a:t>
            </a:r>
          </a:p>
          <a:p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Справи ЄСПЛ:  Гріненка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проти України (2012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Григор’єва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проти України (2012 </a:t>
            </a:r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/зізнання,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отримане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шляхом 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катувань/</a:t>
            </a: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Тодорова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проти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України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/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зізнання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зроблене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за 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відсутності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захисника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endParaRPr lang="uk-UA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Рішення ЄСПЛ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Хайрова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проти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України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(2012 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)  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- досудові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покази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свідка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</a:rPr>
              <a:t>Като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проти Бельгії (2005</a:t>
            </a:r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- тлумачення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сумнівів на користь обвинуваченого</a:t>
            </a:r>
          </a:p>
          <a:p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</a:rPr>
              <a:t>Грабчук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проти України (2006 </a:t>
            </a:r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- принцип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презумпції невинуватості при закритті кримінального провадження з </a:t>
            </a:r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нереабілітуючих </a:t>
            </a:r>
            <a:r>
              <a:rPr lang="uk-UA" b="1" smtClean="0">
                <a:solidFill>
                  <a:schemeClr val="accent6">
                    <a:lumMod val="75000"/>
                  </a:schemeClr>
                </a:solidFill>
              </a:rPr>
              <a:t>підстав</a:t>
            </a: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Порушення прав особи </a:t>
            </a:r>
            <a:r>
              <a:rPr lang="uk-UA" dirty="0" err="1" smtClean="0">
                <a:solidFill>
                  <a:srgbClr val="FFFF00"/>
                </a:solidFill>
              </a:rPr>
              <a:t>-вплив</a:t>
            </a:r>
            <a:r>
              <a:rPr lang="uk-UA" dirty="0" smtClean="0">
                <a:solidFill>
                  <a:srgbClr val="FFFF00"/>
                </a:solidFill>
              </a:rPr>
              <a:t> на оцінку доказів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ч. 2 ст. 11 КПК 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заборона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катувань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жорстокого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поводження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ст</a:t>
            </a:r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. 206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КПК -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дотримання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вимог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Конвенції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та практики ЄСПЛ 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контексті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заборони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катувань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жорстокого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поводження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ст. 87 КПК  -н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едопустимими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є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докази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отримані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внаслідок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істотного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порушення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прав та свобод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людини</a:t>
            </a:r>
            <a:endParaRPr lang="uk-UA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489</TotalTime>
  <Words>291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ОЦІНКА                    ДОКАЗІВ судом    У  КРИМІНАЛЬНОМУ  ПРОВАДЖЕННІ</vt:lpstr>
      <vt:lpstr>Правила оцінки доказів  </vt:lpstr>
      <vt:lpstr> СТАНДАРТИ</vt:lpstr>
      <vt:lpstr>Умови оцінки доказів</vt:lpstr>
      <vt:lpstr>Допустимий доказ </vt:lpstr>
      <vt:lpstr>Процес оцінки доказів</vt:lpstr>
      <vt:lpstr>Рішення ЄСПЛ</vt:lpstr>
      <vt:lpstr>Рішення ЄСПЛ</vt:lpstr>
      <vt:lpstr>Порушення прав особи -вплив на оцінку доказів</vt:lpstr>
      <vt:lpstr>Дякую за увагу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ОЦІНКА                     ДОКАЗІВ      У  КРИМІНАЛЬНОМУ    ПРОВАДЖЕННІ</dc:title>
  <cp:lastModifiedBy>ZACON</cp:lastModifiedBy>
  <cp:revision>43</cp:revision>
  <dcterms:modified xsi:type="dcterms:W3CDTF">2015-01-28T19:37:30Z</dcterms:modified>
</cp:coreProperties>
</file>